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sldIdLst>
    <p:sldId id="256" r:id="rId2"/>
    <p:sldId id="257" r:id="rId3"/>
    <p:sldId id="258" r:id="rId4"/>
    <p:sldId id="260" r:id="rId5"/>
    <p:sldId id="263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2"/>
  </p:normalViewPr>
  <p:slideViewPr>
    <p:cSldViewPr snapToGrid="0">
      <p:cViewPr varScale="1">
        <p:scale>
          <a:sx n="99" d="100"/>
          <a:sy n="99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04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46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735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250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59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971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8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077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79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3/22/24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70790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40" r:id="rId7"/>
    <p:sldLayoutId id="2147483741" r:id="rId8"/>
    <p:sldLayoutId id="2147483742" r:id="rId9"/>
    <p:sldLayoutId id="2147483743" r:id="rId10"/>
    <p:sldLayoutId id="2147483750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19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hyperlink" Target="mailto:sx67@rutgers.edu" TargetMode="External"/><Relationship Id="rId4" Type="http://schemas.openxmlformats.org/officeDocument/2006/relationships/hyperlink" Target="mailto:te137@echo.rutgers.ed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6D901597-12EB-45F9-BB71-F4A2E9CD2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A06957-B519-4112-A297-4689EAE57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278" y="1"/>
            <a:ext cx="8015617" cy="6292303"/>
          </a:xfrm>
          <a:custGeom>
            <a:avLst/>
            <a:gdLst>
              <a:gd name="connsiteX0" fmla="*/ 5149574 w 8015617"/>
              <a:gd name="connsiteY0" fmla="*/ 0 h 6292303"/>
              <a:gd name="connsiteX1" fmla="*/ 7673124 w 8015617"/>
              <a:gd name="connsiteY1" fmla="*/ 0 h 6292303"/>
              <a:gd name="connsiteX2" fmla="*/ 8015617 w 8015617"/>
              <a:gd name="connsiteY2" fmla="*/ 5843045 h 6292303"/>
              <a:gd name="connsiteX3" fmla="*/ 351134 w 8015617"/>
              <a:gd name="connsiteY3" fmla="*/ 6292303 h 6292303"/>
              <a:gd name="connsiteX4" fmla="*/ 0 w 8015617"/>
              <a:gd name="connsiteY4" fmla="*/ 301845 h 6292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15617" h="6292303">
                <a:moveTo>
                  <a:pt x="5149574" y="0"/>
                </a:moveTo>
                <a:lnTo>
                  <a:pt x="7673124" y="0"/>
                </a:lnTo>
                <a:lnTo>
                  <a:pt x="8015617" y="5843045"/>
                </a:lnTo>
                <a:lnTo>
                  <a:pt x="351134" y="6292303"/>
                </a:lnTo>
                <a:lnTo>
                  <a:pt x="0" y="301845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887703D-59A7-4805-B57F-99173594E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682" y="0"/>
            <a:ext cx="7721297" cy="6137534"/>
          </a:xfrm>
          <a:custGeom>
            <a:avLst/>
            <a:gdLst>
              <a:gd name="connsiteX0" fmla="*/ 6989390 w 7721297"/>
              <a:gd name="connsiteY0" fmla="*/ 0 h 6137534"/>
              <a:gd name="connsiteX1" fmla="*/ 7385409 w 7721297"/>
              <a:gd name="connsiteY1" fmla="*/ 0 h 6137534"/>
              <a:gd name="connsiteX2" fmla="*/ 7386140 w 7721297"/>
              <a:gd name="connsiteY2" fmla="*/ 922 h 6137534"/>
              <a:gd name="connsiteX3" fmla="*/ 7390528 w 7721297"/>
              <a:gd name="connsiteY3" fmla="*/ 20974 h 6137534"/>
              <a:gd name="connsiteX4" fmla="*/ 7721024 w 7721297"/>
              <a:gd name="connsiteY4" fmla="*/ 5658922 h 6137534"/>
              <a:gd name="connsiteX5" fmla="*/ 7721023 w 7721297"/>
              <a:gd name="connsiteY5" fmla="*/ 5658927 h 6137534"/>
              <a:gd name="connsiteX6" fmla="*/ 7721297 w 7721297"/>
              <a:gd name="connsiteY6" fmla="*/ 5663572 h 6137534"/>
              <a:gd name="connsiteX7" fmla="*/ 7716147 w 7721297"/>
              <a:gd name="connsiteY7" fmla="*/ 5676259 h 6137534"/>
              <a:gd name="connsiteX8" fmla="*/ 7712139 w 7721297"/>
              <a:gd name="connsiteY8" fmla="*/ 5690502 h 6137534"/>
              <a:gd name="connsiteX9" fmla="*/ 7708519 w 7721297"/>
              <a:gd name="connsiteY9" fmla="*/ 5695048 h 6137534"/>
              <a:gd name="connsiteX10" fmla="*/ 7704935 w 7721297"/>
              <a:gd name="connsiteY10" fmla="*/ 5703877 h 6137534"/>
              <a:gd name="connsiteX11" fmla="*/ 7699090 w 7721297"/>
              <a:gd name="connsiteY11" fmla="*/ 5704214 h 6137534"/>
              <a:gd name="connsiteX12" fmla="*/ 7692214 w 7721297"/>
              <a:gd name="connsiteY12" fmla="*/ 5707603 h 6137534"/>
              <a:gd name="connsiteX13" fmla="*/ 7674726 w 7721297"/>
              <a:gd name="connsiteY13" fmla="*/ 5708628 h 6137534"/>
              <a:gd name="connsiteX14" fmla="*/ 7674412 w 7721297"/>
              <a:gd name="connsiteY14" fmla="*/ 5709720 h 6137534"/>
              <a:gd name="connsiteX15" fmla="*/ 7647609 w 7721297"/>
              <a:gd name="connsiteY15" fmla="*/ 5735871 h 6137534"/>
              <a:gd name="connsiteX16" fmla="*/ 7592212 w 7721297"/>
              <a:gd name="connsiteY16" fmla="*/ 5713464 h 6137534"/>
              <a:gd name="connsiteX17" fmla="*/ 7059543 w 7721297"/>
              <a:gd name="connsiteY17" fmla="*/ 5744687 h 6137534"/>
              <a:gd name="connsiteX18" fmla="*/ 7050496 w 7721297"/>
              <a:gd name="connsiteY18" fmla="*/ 5749000 h 6137534"/>
              <a:gd name="connsiteX19" fmla="*/ 7028578 w 7721297"/>
              <a:gd name="connsiteY19" fmla="*/ 5754084 h 6137534"/>
              <a:gd name="connsiteX20" fmla="*/ 6937660 w 7721297"/>
              <a:gd name="connsiteY20" fmla="*/ 5760288 h 6137534"/>
              <a:gd name="connsiteX21" fmla="*/ 6884223 w 7721297"/>
              <a:gd name="connsiteY21" fmla="*/ 5767636 h 6137534"/>
              <a:gd name="connsiteX22" fmla="*/ 6865431 w 7721297"/>
              <a:gd name="connsiteY22" fmla="*/ 5776138 h 6137534"/>
              <a:gd name="connsiteX23" fmla="*/ 6838171 w 7721297"/>
              <a:gd name="connsiteY23" fmla="*/ 5784171 h 6137534"/>
              <a:gd name="connsiteX24" fmla="*/ 6791231 w 7721297"/>
              <a:gd name="connsiteY24" fmla="*/ 5802772 h 6137534"/>
              <a:gd name="connsiteX25" fmla="*/ 6745506 w 7721297"/>
              <a:gd name="connsiteY25" fmla="*/ 5812285 h 6137534"/>
              <a:gd name="connsiteX26" fmla="*/ 6714572 w 7721297"/>
              <a:gd name="connsiteY26" fmla="*/ 5815422 h 6137534"/>
              <a:gd name="connsiteX27" fmla="*/ 6710059 w 7721297"/>
              <a:gd name="connsiteY27" fmla="*/ 5815424 h 6137534"/>
              <a:gd name="connsiteX28" fmla="*/ 6672310 w 7721297"/>
              <a:gd name="connsiteY28" fmla="*/ 5808283 h 6137534"/>
              <a:gd name="connsiteX29" fmla="*/ 6669118 w 7721297"/>
              <a:gd name="connsiteY29" fmla="*/ 5813181 h 6137534"/>
              <a:gd name="connsiteX30" fmla="*/ 6657741 w 7721297"/>
              <a:gd name="connsiteY30" fmla="*/ 5818650 h 6137534"/>
              <a:gd name="connsiteX31" fmla="*/ 6647425 w 7721297"/>
              <a:gd name="connsiteY31" fmla="*/ 5813632 h 6137534"/>
              <a:gd name="connsiteX32" fmla="*/ 6600070 w 7721297"/>
              <a:gd name="connsiteY32" fmla="*/ 5806385 h 6137534"/>
              <a:gd name="connsiteX33" fmla="*/ 6531112 w 7721297"/>
              <a:gd name="connsiteY33" fmla="*/ 5801193 h 6137534"/>
              <a:gd name="connsiteX34" fmla="*/ 6520435 w 7721297"/>
              <a:gd name="connsiteY34" fmla="*/ 5796037 h 6137534"/>
              <a:gd name="connsiteX35" fmla="*/ 6452509 w 7721297"/>
              <a:gd name="connsiteY35" fmla="*/ 5785889 h 6137534"/>
              <a:gd name="connsiteX36" fmla="*/ 6417173 w 7721297"/>
              <a:gd name="connsiteY36" fmla="*/ 5785777 h 6137534"/>
              <a:gd name="connsiteX37" fmla="*/ 6413565 w 7721297"/>
              <a:gd name="connsiteY37" fmla="*/ 5791272 h 6137534"/>
              <a:gd name="connsiteX38" fmla="*/ 6403089 w 7721297"/>
              <a:gd name="connsiteY38" fmla="*/ 5790492 h 6137534"/>
              <a:gd name="connsiteX39" fmla="*/ 6400340 w 7721297"/>
              <a:gd name="connsiteY39" fmla="*/ 5791439 h 6137534"/>
              <a:gd name="connsiteX40" fmla="*/ 6384541 w 7721297"/>
              <a:gd name="connsiteY40" fmla="*/ 5795714 h 6137534"/>
              <a:gd name="connsiteX41" fmla="*/ 6380988 w 7721297"/>
              <a:gd name="connsiteY41" fmla="*/ 5785886 h 6137534"/>
              <a:gd name="connsiteX42" fmla="*/ 6376190 w 7721297"/>
              <a:gd name="connsiteY42" fmla="*/ 5784742 h 6137534"/>
              <a:gd name="connsiteX43" fmla="*/ 6203462 w 7721297"/>
              <a:gd name="connsiteY43" fmla="*/ 5794867 h 6137534"/>
              <a:gd name="connsiteX44" fmla="*/ 6189193 w 7721297"/>
              <a:gd name="connsiteY44" fmla="*/ 5804914 h 6137534"/>
              <a:gd name="connsiteX45" fmla="*/ 6143467 w 7721297"/>
              <a:gd name="connsiteY45" fmla="*/ 5814428 h 6137534"/>
              <a:gd name="connsiteX46" fmla="*/ 6112533 w 7721297"/>
              <a:gd name="connsiteY46" fmla="*/ 5817565 h 6137534"/>
              <a:gd name="connsiteX47" fmla="*/ 6108020 w 7721297"/>
              <a:gd name="connsiteY47" fmla="*/ 5817567 h 6137534"/>
              <a:gd name="connsiteX48" fmla="*/ 6070270 w 7721297"/>
              <a:gd name="connsiteY48" fmla="*/ 5810426 h 6137534"/>
              <a:gd name="connsiteX49" fmla="*/ 6067079 w 7721297"/>
              <a:gd name="connsiteY49" fmla="*/ 5815324 h 6137534"/>
              <a:gd name="connsiteX50" fmla="*/ 6055703 w 7721297"/>
              <a:gd name="connsiteY50" fmla="*/ 5820793 h 6137534"/>
              <a:gd name="connsiteX51" fmla="*/ 6045386 w 7721297"/>
              <a:gd name="connsiteY51" fmla="*/ 5815775 h 6137534"/>
              <a:gd name="connsiteX52" fmla="*/ 5998031 w 7721297"/>
              <a:gd name="connsiteY52" fmla="*/ 5808528 h 6137534"/>
              <a:gd name="connsiteX53" fmla="*/ 5985928 w 7721297"/>
              <a:gd name="connsiteY53" fmla="*/ 5807617 h 6137534"/>
              <a:gd name="connsiteX54" fmla="*/ 5484277 w 7721297"/>
              <a:gd name="connsiteY54" fmla="*/ 5837022 h 6137534"/>
              <a:gd name="connsiteX55" fmla="*/ 5050621 w 7721297"/>
              <a:gd name="connsiteY55" fmla="*/ 5862441 h 6137534"/>
              <a:gd name="connsiteX56" fmla="*/ 4764988 w 7721297"/>
              <a:gd name="connsiteY56" fmla="*/ 5879183 h 6137534"/>
              <a:gd name="connsiteX57" fmla="*/ 4742173 w 7721297"/>
              <a:gd name="connsiteY57" fmla="*/ 5880683 h 6137534"/>
              <a:gd name="connsiteX58" fmla="*/ 4603476 w 7721297"/>
              <a:gd name="connsiteY58" fmla="*/ 5888890 h 6137534"/>
              <a:gd name="connsiteX59" fmla="*/ 4602500 w 7721297"/>
              <a:gd name="connsiteY59" fmla="*/ 5888708 h 6137534"/>
              <a:gd name="connsiteX60" fmla="*/ 357873 w 7721297"/>
              <a:gd name="connsiteY60" fmla="*/ 6137509 h 6137534"/>
              <a:gd name="connsiteX61" fmla="*/ 331163 w 7721297"/>
              <a:gd name="connsiteY61" fmla="*/ 6102479 h 6137534"/>
              <a:gd name="connsiteX62" fmla="*/ 83 w 7721297"/>
              <a:gd name="connsiteY62" fmla="*/ 454154 h 6137534"/>
              <a:gd name="connsiteX63" fmla="*/ 22525 w 7721297"/>
              <a:gd name="connsiteY63" fmla="*/ 416348 h 6137534"/>
              <a:gd name="connsiteX64" fmla="*/ 1139279 w 7721297"/>
              <a:gd name="connsiteY64" fmla="*/ 350888 h 6137534"/>
              <a:gd name="connsiteX65" fmla="*/ 1175131 w 7721297"/>
              <a:gd name="connsiteY65" fmla="*/ 338519 h 6137534"/>
              <a:gd name="connsiteX66" fmla="*/ 1213225 w 7721297"/>
              <a:gd name="connsiteY66" fmla="*/ 346554 h 6137534"/>
              <a:gd name="connsiteX67" fmla="*/ 1712871 w 7721297"/>
              <a:gd name="connsiteY67" fmla="*/ 317267 h 6137534"/>
              <a:gd name="connsiteX68" fmla="*/ 1779193 w 7721297"/>
              <a:gd name="connsiteY68" fmla="*/ 313380 h 6137534"/>
              <a:gd name="connsiteX69" fmla="*/ 1815597 w 7721297"/>
              <a:gd name="connsiteY69" fmla="*/ 300302 h 6137534"/>
              <a:gd name="connsiteX70" fmla="*/ 1852738 w 7721297"/>
              <a:gd name="connsiteY70" fmla="*/ 285584 h 6137534"/>
              <a:gd name="connsiteX71" fmla="*/ 1888919 w 7721297"/>
              <a:gd name="connsiteY71" fmla="*/ 278056 h 6137534"/>
              <a:gd name="connsiteX72" fmla="*/ 1916966 w 7721297"/>
              <a:gd name="connsiteY72" fmla="*/ 275572 h 6137534"/>
              <a:gd name="connsiteX73" fmla="*/ 1946834 w 7721297"/>
              <a:gd name="connsiteY73" fmla="*/ 281223 h 6137534"/>
              <a:gd name="connsiteX74" fmla="*/ 1966525 w 7721297"/>
              <a:gd name="connsiteY74" fmla="*/ 276990 h 6137534"/>
              <a:gd name="connsiteX75" fmla="*/ 2003994 w 7721297"/>
              <a:gd name="connsiteY75" fmla="*/ 282725 h 6137534"/>
              <a:gd name="connsiteX76" fmla="*/ 2058557 w 7721297"/>
              <a:gd name="connsiteY76" fmla="*/ 286832 h 6137534"/>
              <a:gd name="connsiteX77" fmla="*/ 2096277 w 7721297"/>
              <a:gd name="connsiteY77" fmla="*/ 292409 h 6137534"/>
              <a:gd name="connsiteX78" fmla="*/ 2103602 w 7721297"/>
              <a:gd name="connsiteY78" fmla="*/ 294364 h 6137534"/>
              <a:gd name="connsiteX79" fmla="*/ 2347448 w 7721297"/>
              <a:gd name="connsiteY79" fmla="*/ 280071 h 6137534"/>
              <a:gd name="connsiteX80" fmla="*/ 2365280 w 7721297"/>
              <a:gd name="connsiteY80" fmla="*/ 276360 h 6137534"/>
              <a:gd name="connsiteX81" fmla="*/ 2426123 w 7721297"/>
              <a:gd name="connsiteY81" fmla="*/ 275459 h 6137534"/>
              <a:gd name="connsiteX82" fmla="*/ 2434723 w 7721297"/>
              <a:gd name="connsiteY82" fmla="*/ 271325 h 6137534"/>
              <a:gd name="connsiteX83" fmla="*/ 2494266 w 7721297"/>
              <a:gd name="connsiteY83" fmla="*/ 271465 h 6137534"/>
              <a:gd name="connsiteX84" fmla="*/ 2559092 w 7721297"/>
              <a:gd name="connsiteY84" fmla="*/ 264581 h 6137534"/>
              <a:gd name="connsiteX85" fmla="*/ 2563462 w 7721297"/>
              <a:gd name="connsiteY85" fmla="*/ 256037 h 6137534"/>
              <a:gd name="connsiteX86" fmla="*/ 2577676 w 7721297"/>
              <a:gd name="connsiteY86" fmla="*/ 254477 h 6137534"/>
              <a:gd name="connsiteX87" fmla="*/ 2600129 w 7721297"/>
              <a:gd name="connsiteY87" fmla="*/ 253320 h 6137534"/>
              <a:gd name="connsiteX88" fmla="*/ 2650911 w 7721297"/>
              <a:gd name="connsiteY88" fmla="*/ 259040 h 613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7721297" h="6137534">
                <a:moveTo>
                  <a:pt x="6989390" y="0"/>
                </a:moveTo>
                <a:lnTo>
                  <a:pt x="7385409" y="0"/>
                </a:lnTo>
                <a:lnTo>
                  <a:pt x="7386140" y="922"/>
                </a:lnTo>
                <a:lnTo>
                  <a:pt x="7390528" y="20974"/>
                </a:lnTo>
                <a:cubicBezTo>
                  <a:pt x="7446342" y="963974"/>
                  <a:pt x="7665942" y="4719264"/>
                  <a:pt x="7721024" y="5658922"/>
                </a:cubicBezTo>
                <a:cubicBezTo>
                  <a:pt x="7721023" y="5658924"/>
                  <a:pt x="7721023" y="5658925"/>
                  <a:pt x="7721023" y="5658927"/>
                </a:cubicBezTo>
                <a:cubicBezTo>
                  <a:pt x="7721114" y="5660475"/>
                  <a:pt x="7721205" y="5662025"/>
                  <a:pt x="7721297" y="5663572"/>
                </a:cubicBezTo>
                <a:lnTo>
                  <a:pt x="7716147" y="5676259"/>
                </a:lnTo>
                <a:lnTo>
                  <a:pt x="7712139" y="5690502"/>
                </a:lnTo>
                <a:lnTo>
                  <a:pt x="7708519" y="5695048"/>
                </a:lnTo>
                <a:lnTo>
                  <a:pt x="7704935" y="5703877"/>
                </a:lnTo>
                <a:lnTo>
                  <a:pt x="7699090" y="5704214"/>
                </a:lnTo>
                <a:lnTo>
                  <a:pt x="7692214" y="5707603"/>
                </a:lnTo>
                <a:lnTo>
                  <a:pt x="7674726" y="5708628"/>
                </a:lnTo>
                <a:lnTo>
                  <a:pt x="7674412" y="5709720"/>
                </a:lnTo>
                <a:cubicBezTo>
                  <a:pt x="7674096" y="5722851"/>
                  <a:pt x="7687229" y="5733549"/>
                  <a:pt x="7647609" y="5735871"/>
                </a:cubicBezTo>
                <a:lnTo>
                  <a:pt x="7592212" y="5713464"/>
                </a:lnTo>
                <a:lnTo>
                  <a:pt x="7059543" y="5744687"/>
                </a:lnTo>
                <a:lnTo>
                  <a:pt x="7050496" y="5749000"/>
                </a:lnTo>
                <a:cubicBezTo>
                  <a:pt x="7045619" y="5750860"/>
                  <a:pt x="7038873" y="5752719"/>
                  <a:pt x="7028578" y="5754084"/>
                </a:cubicBezTo>
                <a:cubicBezTo>
                  <a:pt x="7002150" y="5743012"/>
                  <a:pt x="6970580" y="5775328"/>
                  <a:pt x="6937660" y="5760288"/>
                </a:cubicBezTo>
                <a:cubicBezTo>
                  <a:pt x="6925760" y="5756875"/>
                  <a:pt x="6890181" y="5759283"/>
                  <a:pt x="6884223" y="5767636"/>
                </a:cubicBezTo>
                <a:cubicBezTo>
                  <a:pt x="6876963" y="5769764"/>
                  <a:pt x="6868022" y="5767395"/>
                  <a:pt x="6865431" y="5776138"/>
                </a:cubicBezTo>
                <a:cubicBezTo>
                  <a:pt x="6860770" y="5786740"/>
                  <a:pt x="6833285" y="5772215"/>
                  <a:pt x="6838171" y="5784171"/>
                </a:cubicBezTo>
                <a:cubicBezTo>
                  <a:pt x="6818693" y="5774254"/>
                  <a:pt x="6806181" y="5796611"/>
                  <a:pt x="6791231" y="5802772"/>
                </a:cubicBezTo>
                <a:lnTo>
                  <a:pt x="6745506" y="5812285"/>
                </a:lnTo>
                <a:lnTo>
                  <a:pt x="6714572" y="5815422"/>
                </a:lnTo>
                <a:lnTo>
                  <a:pt x="6710059" y="5815424"/>
                </a:lnTo>
                <a:lnTo>
                  <a:pt x="6672310" y="5808283"/>
                </a:lnTo>
                <a:cubicBezTo>
                  <a:pt x="6671542" y="5810036"/>
                  <a:pt x="6670468" y="5811687"/>
                  <a:pt x="6669118" y="5813181"/>
                </a:cubicBezTo>
                <a:lnTo>
                  <a:pt x="6657741" y="5818650"/>
                </a:lnTo>
                <a:lnTo>
                  <a:pt x="6647425" y="5813632"/>
                </a:lnTo>
                <a:lnTo>
                  <a:pt x="6600070" y="5806385"/>
                </a:lnTo>
                <a:lnTo>
                  <a:pt x="6531112" y="5801193"/>
                </a:lnTo>
                <a:lnTo>
                  <a:pt x="6520435" y="5796037"/>
                </a:lnTo>
                <a:cubicBezTo>
                  <a:pt x="6496467" y="5791093"/>
                  <a:pt x="6468393" y="5799321"/>
                  <a:pt x="6452509" y="5785889"/>
                </a:cubicBezTo>
                <a:lnTo>
                  <a:pt x="6417173" y="5785777"/>
                </a:lnTo>
                <a:lnTo>
                  <a:pt x="6413565" y="5791272"/>
                </a:lnTo>
                <a:lnTo>
                  <a:pt x="6403089" y="5790492"/>
                </a:lnTo>
                <a:lnTo>
                  <a:pt x="6400340" y="5791439"/>
                </a:lnTo>
                <a:cubicBezTo>
                  <a:pt x="6395093" y="5793274"/>
                  <a:pt x="6389877" y="5794902"/>
                  <a:pt x="6384541" y="5795714"/>
                </a:cubicBezTo>
                <a:cubicBezTo>
                  <a:pt x="6384816" y="5790709"/>
                  <a:pt x="6383401" y="5787669"/>
                  <a:pt x="6380988" y="5785886"/>
                </a:cubicBezTo>
                <a:lnTo>
                  <a:pt x="6376190" y="5784742"/>
                </a:lnTo>
                <a:lnTo>
                  <a:pt x="6203462" y="5794867"/>
                </a:lnTo>
                <a:lnTo>
                  <a:pt x="6189193" y="5804914"/>
                </a:lnTo>
                <a:lnTo>
                  <a:pt x="6143467" y="5814428"/>
                </a:lnTo>
                <a:lnTo>
                  <a:pt x="6112533" y="5817565"/>
                </a:lnTo>
                <a:lnTo>
                  <a:pt x="6108020" y="5817567"/>
                </a:lnTo>
                <a:lnTo>
                  <a:pt x="6070270" y="5810426"/>
                </a:lnTo>
                <a:cubicBezTo>
                  <a:pt x="6069504" y="5812178"/>
                  <a:pt x="6068430" y="5813830"/>
                  <a:pt x="6067079" y="5815324"/>
                </a:cubicBezTo>
                <a:lnTo>
                  <a:pt x="6055703" y="5820793"/>
                </a:lnTo>
                <a:lnTo>
                  <a:pt x="6045386" y="5815775"/>
                </a:lnTo>
                <a:lnTo>
                  <a:pt x="5998031" y="5808528"/>
                </a:lnTo>
                <a:lnTo>
                  <a:pt x="5985928" y="5807617"/>
                </a:lnTo>
                <a:lnTo>
                  <a:pt x="5484277" y="5837022"/>
                </a:lnTo>
                <a:lnTo>
                  <a:pt x="5050621" y="5862441"/>
                </a:lnTo>
                <a:lnTo>
                  <a:pt x="4764988" y="5879183"/>
                </a:lnTo>
                <a:lnTo>
                  <a:pt x="4742173" y="5880683"/>
                </a:lnTo>
                <a:cubicBezTo>
                  <a:pt x="4747668" y="5887795"/>
                  <a:pt x="4641947" y="5892753"/>
                  <a:pt x="4603476" y="5888890"/>
                </a:cubicBezTo>
                <a:lnTo>
                  <a:pt x="4602500" y="5888708"/>
                </a:lnTo>
                <a:lnTo>
                  <a:pt x="357873" y="6137509"/>
                </a:lnTo>
                <a:cubicBezTo>
                  <a:pt x="344313" y="6138247"/>
                  <a:pt x="332376" y="6122596"/>
                  <a:pt x="331163" y="6102479"/>
                </a:cubicBezTo>
                <a:lnTo>
                  <a:pt x="83" y="454154"/>
                </a:lnTo>
                <a:cubicBezTo>
                  <a:pt x="-1016" y="434071"/>
                  <a:pt x="8999" y="417193"/>
                  <a:pt x="22525" y="416348"/>
                </a:cubicBezTo>
                <a:lnTo>
                  <a:pt x="1139279" y="350888"/>
                </a:lnTo>
                <a:lnTo>
                  <a:pt x="1175131" y="338519"/>
                </a:lnTo>
                <a:cubicBezTo>
                  <a:pt x="1195616" y="337770"/>
                  <a:pt x="1200527" y="343876"/>
                  <a:pt x="1213225" y="346554"/>
                </a:cubicBezTo>
                <a:lnTo>
                  <a:pt x="1712871" y="317267"/>
                </a:lnTo>
                <a:lnTo>
                  <a:pt x="1779193" y="313380"/>
                </a:lnTo>
                <a:lnTo>
                  <a:pt x="1815597" y="300302"/>
                </a:lnTo>
                <a:cubicBezTo>
                  <a:pt x="1831010" y="308148"/>
                  <a:pt x="1840910" y="290458"/>
                  <a:pt x="1852738" y="285584"/>
                </a:cubicBezTo>
                <a:lnTo>
                  <a:pt x="1888919" y="278056"/>
                </a:lnTo>
                <a:lnTo>
                  <a:pt x="1916966" y="275572"/>
                </a:lnTo>
                <a:lnTo>
                  <a:pt x="1946834" y="281223"/>
                </a:lnTo>
                <a:cubicBezTo>
                  <a:pt x="1955094" y="281459"/>
                  <a:pt x="1956998" y="276740"/>
                  <a:pt x="1966525" y="276990"/>
                </a:cubicBezTo>
                <a:lnTo>
                  <a:pt x="2003994" y="282725"/>
                </a:lnTo>
                <a:lnTo>
                  <a:pt x="2058557" y="286832"/>
                </a:lnTo>
                <a:lnTo>
                  <a:pt x="2096277" y="292409"/>
                </a:lnTo>
                <a:lnTo>
                  <a:pt x="2103602" y="294364"/>
                </a:lnTo>
                <a:lnTo>
                  <a:pt x="2347448" y="280071"/>
                </a:lnTo>
                <a:lnTo>
                  <a:pt x="2365280" y="276360"/>
                </a:lnTo>
                <a:lnTo>
                  <a:pt x="2426123" y="275459"/>
                </a:lnTo>
                <a:lnTo>
                  <a:pt x="2434723" y="271325"/>
                </a:lnTo>
                <a:lnTo>
                  <a:pt x="2494266" y="271465"/>
                </a:lnTo>
                <a:cubicBezTo>
                  <a:pt x="2513884" y="269801"/>
                  <a:pt x="2547977" y="268614"/>
                  <a:pt x="2559092" y="264581"/>
                </a:cubicBezTo>
                <a:lnTo>
                  <a:pt x="2563462" y="256037"/>
                </a:lnTo>
                <a:lnTo>
                  <a:pt x="2577676" y="254477"/>
                </a:lnTo>
                <a:cubicBezTo>
                  <a:pt x="2578755" y="255048"/>
                  <a:pt x="2599278" y="253316"/>
                  <a:pt x="2600129" y="253320"/>
                </a:cubicBezTo>
                <a:lnTo>
                  <a:pt x="2650911" y="259040"/>
                </a:ln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91FD694-79F9-858F-84B8-6BAFFBCB57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4000"/>
          </a:blip>
          <a:srcRect l="7342" r="14029"/>
          <a:stretch/>
        </p:blipFill>
        <p:spPr>
          <a:xfrm>
            <a:off x="553208" y="10"/>
            <a:ext cx="7721297" cy="6137524"/>
          </a:xfrm>
          <a:custGeom>
            <a:avLst/>
            <a:gdLst/>
            <a:ahLst/>
            <a:cxnLst/>
            <a:rect l="l" t="t" r="r" b="b"/>
            <a:pathLst>
              <a:path w="7721297" h="6137534">
                <a:moveTo>
                  <a:pt x="6989390" y="0"/>
                </a:moveTo>
                <a:lnTo>
                  <a:pt x="7385409" y="0"/>
                </a:lnTo>
                <a:lnTo>
                  <a:pt x="7386140" y="922"/>
                </a:lnTo>
                <a:lnTo>
                  <a:pt x="7390528" y="20974"/>
                </a:lnTo>
                <a:cubicBezTo>
                  <a:pt x="7446342" y="963974"/>
                  <a:pt x="7665942" y="4719264"/>
                  <a:pt x="7721024" y="5658922"/>
                </a:cubicBezTo>
                <a:cubicBezTo>
                  <a:pt x="7721023" y="5658924"/>
                  <a:pt x="7721023" y="5658925"/>
                  <a:pt x="7721023" y="5658927"/>
                </a:cubicBezTo>
                <a:cubicBezTo>
                  <a:pt x="7721114" y="5660475"/>
                  <a:pt x="7721205" y="5662025"/>
                  <a:pt x="7721297" y="5663572"/>
                </a:cubicBezTo>
                <a:lnTo>
                  <a:pt x="7716147" y="5676259"/>
                </a:lnTo>
                <a:lnTo>
                  <a:pt x="7712139" y="5690502"/>
                </a:lnTo>
                <a:lnTo>
                  <a:pt x="7708519" y="5695048"/>
                </a:lnTo>
                <a:lnTo>
                  <a:pt x="7704935" y="5703877"/>
                </a:lnTo>
                <a:lnTo>
                  <a:pt x="7699090" y="5704214"/>
                </a:lnTo>
                <a:lnTo>
                  <a:pt x="7692214" y="5707603"/>
                </a:lnTo>
                <a:lnTo>
                  <a:pt x="7674726" y="5708628"/>
                </a:lnTo>
                <a:lnTo>
                  <a:pt x="7674412" y="5709720"/>
                </a:lnTo>
                <a:cubicBezTo>
                  <a:pt x="7674096" y="5722851"/>
                  <a:pt x="7687229" y="5733549"/>
                  <a:pt x="7647609" y="5735871"/>
                </a:cubicBezTo>
                <a:lnTo>
                  <a:pt x="7592212" y="5713464"/>
                </a:lnTo>
                <a:lnTo>
                  <a:pt x="7059543" y="5744687"/>
                </a:lnTo>
                <a:lnTo>
                  <a:pt x="7050496" y="5749000"/>
                </a:lnTo>
                <a:cubicBezTo>
                  <a:pt x="7045619" y="5750860"/>
                  <a:pt x="7038873" y="5752719"/>
                  <a:pt x="7028578" y="5754084"/>
                </a:cubicBezTo>
                <a:cubicBezTo>
                  <a:pt x="7002150" y="5743012"/>
                  <a:pt x="6970580" y="5775328"/>
                  <a:pt x="6937660" y="5760288"/>
                </a:cubicBezTo>
                <a:cubicBezTo>
                  <a:pt x="6925760" y="5756875"/>
                  <a:pt x="6890181" y="5759283"/>
                  <a:pt x="6884223" y="5767636"/>
                </a:cubicBezTo>
                <a:cubicBezTo>
                  <a:pt x="6876963" y="5769764"/>
                  <a:pt x="6868022" y="5767395"/>
                  <a:pt x="6865431" y="5776138"/>
                </a:cubicBezTo>
                <a:cubicBezTo>
                  <a:pt x="6860770" y="5786740"/>
                  <a:pt x="6833285" y="5772215"/>
                  <a:pt x="6838171" y="5784171"/>
                </a:cubicBezTo>
                <a:cubicBezTo>
                  <a:pt x="6818693" y="5774254"/>
                  <a:pt x="6806181" y="5796611"/>
                  <a:pt x="6791231" y="5802772"/>
                </a:cubicBezTo>
                <a:lnTo>
                  <a:pt x="6745506" y="5812285"/>
                </a:lnTo>
                <a:lnTo>
                  <a:pt x="6714572" y="5815422"/>
                </a:lnTo>
                <a:lnTo>
                  <a:pt x="6710059" y="5815424"/>
                </a:lnTo>
                <a:lnTo>
                  <a:pt x="6672310" y="5808283"/>
                </a:lnTo>
                <a:cubicBezTo>
                  <a:pt x="6671542" y="5810036"/>
                  <a:pt x="6670468" y="5811687"/>
                  <a:pt x="6669118" y="5813181"/>
                </a:cubicBezTo>
                <a:lnTo>
                  <a:pt x="6657741" y="5818650"/>
                </a:lnTo>
                <a:lnTo>
                  <a:pt x="6647425" y="5813632"/>
                </a:lnTo>
                <a:lnTo>
                  <a:pt x="6600070" y="5806385"/>
                </a:lnTo>
                <a:lnTo>
                  <a:pt x="6531112" y="5801193"/>
                </a:lnTo>
                <a:lnTo>
                  <a:pt x="6520435" y="5796037"/>
                </a:lnTo>
                <a:cubicBezTo>
                  <a:pt x="6496467" y="5791093"/>
                  <a:pt x="6468393" y="5799321"/>
                  <a:pt x="6452509" y="5785889"/>
                </a:cubicBezTo>
                <a:lnTo>
                  <a:pt x="6417173" y="5785777"/>
                </a:lnTo>
                <a:lnTo>
                  <a:pt x="6413565" y="5791272"/>
                </a:lnTo>
                <a:lnTo>
                  <a:pt x="6403089" y="5790492"/>
                </a:lnTo>
                <a:lnTo>
                  <a:pt x="6400340" y="5791439"/>
                </a:lnTo>
                <a:cubicBezTo>
                  <a:pt x="6395093" y="5793274"/>
                  <a:pt x="6389877" y="5794902"/>
                  <a:pt x="6384541" y="5795714"/>
                </a:cubicBezTo>
                <a:cubicBezTo>
                  <a:pt x="6384816" y="5790709"/>
                  <a:pt x="6383401" y="5787669"/>
                  <a:pt x="6380988" y="5785886"/>
                </a:cubicBezTo>
                <a:lnTo>
                  <a:pt x="6376190" y="5784742"/>
                </a:lnTo>
                <a:lnTo>
                  <a:pt x="6203462" y="5794867"/>
                </a:lnTo>
                <a:lnTo>
                  <a:pt x="6189193" y="5804914"/>
                </a:lnTo>
                <a:lnTo>
                  <a:pt x="6143467" y="5814428"/>
                </a:lnTo>
                <a:lnTo>
                  <a:pt x="6112533" y="5817565"/>
                </a:lnTo>
                <a:lnTo>
                  <a:pt x="6108020" y="5817567"/>
                </a:lnTo>
                <a:lnTo>
                  <a:pt x="6070270" y="5810426"/>
                </a:lnTo>
                <a:cubicBezTo>
                  <a:pt x="6069504" y="5812178"/>
                  <a:pt x="6068430" y="5813830"/>
                  <a:pt x="6067079" y="5815324"/>
                </a:cubicBezTo>
                <a:lnTo>
                  <a:pt x="6055703" y="5820793"/>
                </a:lnTo>
                <a:lnTo>
                  <a:pt x="6045386" y="5815775"/>
                </a:lnTo>
                <a:lnTo>
                  <a:pt x="5998031" y="5808528"/>
                </a:lnTo>
                <a:lnTo>
                  <a:pt x="5985928" y="5807617"/>
                </a:lnTo>
                <a:lnTo>
                  <a:pt x="5484277" y="5837022"/>
                </a:lnTo>
                <a:lnTo>
                  <a:pt x="5050621" y="5862441"/>
                </a:lnTo>
                <a:lnTo>
                  <a:pt x="4764988" y="5879183"/>
                </a:lnTo>
                <a:lnTo>
                  <a:pt x="4742173" y="5880683"/>
                </a:lnTo>
                <a:cubicBezTo>
                  <a:pt x="4747668" y="5887795"/>
                  <a:pt x="4641947" y="5892753"/>
                  <a:pt x="4603476" y="5888890"/>
                </a:cubicBezTo>
                <a:lnTo>
                  <a:pt x="4602500" y="5888708"/>
                </a:lnTo>
                <a:lnTo>
                  <a:pt x="357873" y="6137509"/>
                </a:lnTo>
                <a:cubicBezTo>
                  <a:pt x="344313" y="6138247"/>
                  <a:pt x="332376" y="6122596"/>
                  <a:pt x="331163" y="6102479"/>
                </a:cubicBezTo>
                <a:lnTo>
                  <a:pt x="83" y="454154"/>
                </a:lnTo>
                <a:cubicBezTo>
                  <a:pt x="-1016" y="434071"/>
                  <a:pt x="8999" y="417193"/>
                  <a:pt x="22525" y="416348"/>
                </a:cubicBezTo>
                <a:lnTo>
                  <a:pt x="1139279" y="350888"/>
                </a:lnTo>
                <a:lnTo>
                  <a:pt x="1175131" y="338519"/>
                </a:lnTo>
                <a:cubicBezTo>
                  <a:pt x="1195616" y="337770"/>
                  <a:pt x="1200527" y="343876"/>
                  <a:pt x="1213225" y="346554"/>
                </a:cubicBezTo>
                <a:lnTo>
                  <a:pt x="1712871" y="317267"/>
                </a:lnTo>
                <a:lnTo>
                  <a:pt x="1779193" y="313380"/>
                </a:lnTo>
                <a:lnTo>
                  <a:pt x="1815597" y="300302"/>
                </a:lnTo>
                <a:cubicBezTo>
                  <a:pt x="1831010" y="308148"/>
                  <a:pt x="1840910" y="290458"/>
                  <a:pt x="1852738" y="285584"/>
                </a:cubicBezTo>
                <a:lnTo>
                  <a:pt x="1888919" y="278056"/>
                </a:lnTo>
                <a:lnTo>
                  <a:pt x="1916966" y="275572"/>
                </a:lnTo>
                <a:lnTo>
                  <a:pt x="1946834" y="281223"/>
                </a:lnTo>
                <a:cubicBezTo>
                  <a:pt x="1955094" y="281459"/>
                  <a:pt x="1956998" y="276740"/>
                  <a:pt x="1966525" y="276990"/>
                </a:cubicBezTo>
                <a:lnTo>
                  <a:pt x="2003994" y="282725"/>
                </a:lnTo>
                <a:lnTo>
                  <a:pt x="2058557" y="286832"/>
                </a:lnTo>
                <a:lnTo>
                  <a:pt x="2096277" y="292409"/>
                </a:lnTo>
                <a:lnTo>
                  <a:pt x="2103602" y="294364"/>
                </a:lnTo>
                <a:lnTo>
                  <a:pt x="2347448" y="280071"/>
                </a:lnTo>
                <a:lnTo>
                  <a:pt x="2365280" y="276360"/>
                </a:lnTo>
                <a:lnTo>
                  <a:pt x="2426123" y="275459"/>
                </a:lnTo>
                <a:lnTo>
                  <a:pt x="2434723" y="271325"/>
                </a:lnTo>
                <a:lnTo>
                  <a:pt x="2494266" y="271465"/>
                </a:lnTo>
                <a:cubicBezTo>
                  <a:pt x="2513884" y="269801"/>
                  <a:pt x="2547977" y="268614"/>
                  <a:pt x="2559092" y="264581"/>
                </a:cubicBezTo>
                <a:lnTo>
                  <a:pt x="2563462" y="256037"/>
                </a:lnTo>
                <a:lnTo>
                  <a:pt x="2577676" y="254477"/>
                </a:lnTo>
                <a:cubicBezTo>
                  <a:pt x="2578755" y="255048"/>
                  <a:pt x="2599278" y="253316"/>
                  <a:pt x="2600129" y="253320"/>
                </a:cubicBezTo>
                <a:lnTo>
                  <a:pt x="2650911" y="25904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15D466-C942-FD34-11A1-7752B6F31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4922" y="15471"/>
            <a:ext cx="3995508" cy="3451215"/>
          </a:xfrm>
        </p:spPr>
        <p:txBody>
          <a:bodyPr>
            <a:normAutofit/>
          </a:bodyPr>
          <a:lstStyle/>
          <a:p>
            <a:r>
              <a:rPr lang="en-US" dirty="0"/>
              <a:t>BBQS-CAMERA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F0B038-6887-37B7-FC3D-D63EB677DD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33054" y="3750590"/>
            <a:ext cx="2937375" cy="878157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n-US" sz="1100" dirty="0"/>
              <a:t>A Brain Behavior Quantification and Synchronization for Context-Aware Multimodal Ecological Research and Assessment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857A3BA-A9AD-43E0-A911-3E9658723F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22665">
            <a:off x="664635" y="-248395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1B0DEDD-DA5F-418A-B256-C1F53D913A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A9D8498-7B91-40F3-A731-2B4443F6B6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C14BFE5-C2A1-474A-AC02-DCD8519CAF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72CF4ECB-6EDD-4A8E-A497-54D2957D68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3E26055-BF58-4169-90CE-4F652B4271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7616526-3235-B1B6-BBC1-5FEF5E60AC09}"/>
              </a:ext>
            </a:extLst>
          </p:cNvPr>
          <p:cNvGrpSpPr/>
          <p:nvPr/>
        </p:nvGrpSpPr>
        <p:grpSpPr>
          <a:xfrm>
            <a:off x="8603994" y="5563217"/>
            <a:ext cx="3301737" cy="729087"/>
            <a:chOff x="8647731" y="5662572"/>
            <a:chExt cx="3301737" cy="729087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C00F8386-BF3D-2B69-07FC-01E1C9E500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47731" y="5662572"/>
              <a:ext cx="824945" cy="7256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Amazon.com: Columbia University Logo CreativeStickers0201 Set Of Two (2x)  Stickers , Laptop , Ipad , Car , Truck , Size 4 inches on Longer Side :  Electronics">
              <a:extLst>
                <a:ext uri="{FF2B5EF4-FFF2-40B4-BE49-F238E27FC236}">
                  <a16:creationId xmlns:a16="http://schemas.microsoft.com/office/drawing/2014/main" id="{9CE61091-5904-915E-DE1D-6D91F9CF95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43925" y="5662572"/>
              <a:ext cx="725687" cy="7256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A red letter r on a black background&#10;&#10;Description automatically generated">
              <a:extLst>
                <a:ext uri="{FF2B5EF4-FFF2-40B4-BE49-F238E27FC236}">
                  <a16:creationId xmlns:a16="http://schemas.microsoft.com/office/drawing/2014/main" id="{2E2F4EB6-8D82-1453-86D5-954A7DA74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327167" y="5662572"/>
              <a:ext cx="622301" cy="7290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3619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53CC9-7B9C-6861-B59F-51571CD9B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1" y="502276"/>
            <a:ext cx="9493249" cy="822638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D0BAB-55D1-B31F-1304-4D60AF970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609199"/>
            <a:ext cx="10257691" cy="48168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Goals:</a:t>
            </a:r>
          </a:p>
          <a:p>
            <a:r>
              <a:rPr lang="en-US" sz="1800" dirty="0"/>
              <a:t>Development of multimodal models for inference of anxiety levels</a:t>
            </a:r>
          </a:p>
          <a:p>
            <a:r>
              <a:rPr lang="en-US" sz="1800" dirty="0"/>
              <a:t>Studying the human brain–behavior relationships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sz="1800" b="1" dirty="0"/>
              <a:t>Data Streams:</a:t>
            </a:r>
          </a:p>
          <a:p>
            <a:r>
              <a:rPr lang="en-US" sz="1800" dirty="0"/>
              <a:t>Physiological indicators</a:t>
            </a:r>
          </a:p>
          <a:p>
            <a:r>
              <a:rPr lang="en-US" sz="1800" dirty="0"/>
              <a:t>Neural signals</a:t>
            </a:r>
          </a:p>
          <a:p>
            <a:r>
              <a:rPr lang="en-US" sz="1800" dirty="0"/>
              <a:t>Behavioral signals</a:t>
            </a:r>
          </a:p>
          <a:p>
            <a:r>
              <a:rPr lang="en-US" sz="1800" dirty="0"/>
              <a:t>Environmental indicators</a:t>
            </a:r>
          </a:p>
          <a:p>
            <a:r>
              <a:rPr lang="en-US" sz="1800" dirty="0"/>
              <a:t>Ecological Momentary Assessments (EMAs)</a:t>
            </a:r>
          </a:p>
        </p:txBody>
      </p:sp>
      <p:pic>
        <p:nvPicPr>
          <p:cNvPr id="5" name="Picture 4" descr="A qr code with a few black squares&#10;&#10;Description automatically generated">
            <a:extLst>
              <a:ext uri="{FF2B5EF4-FFF2-40B4-BE49-F238E27FC236}">
                <a16:creationId xmlns:a16="http://schemas.microsoft.com/office/drawing/2014/main" id="{BA832CBF-863E-4004-056E-328B09D51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5414" y="2942493"/>
            <a:ext cx="2731477" cy="273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745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E2CCB-C8C0-A5C6-8C28-613939202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138" y="447073"/>
            <a:ext cx="3777342" cy="770792"/>
          </a:xfrm>
        </p:spPr>
        <p:txBody>
          <a:bodyPr/>
          <a:lstStyle/>
          <a:p>
            <a:r>
              <a:rPr lang="en-US" dirty="0"/>
              <a:t>Study Setup</a:t>
            </a:r>
          </a:p>
        </p:txBody>
      </p:sp>
      <p:pic>
        <p:nvPicPr>
          <p:cNvPr id="5" name="Picture 4" descr="A diagram of a person lying on a mat&#10;&#10;Description automatically generated">
            <a:extLst>
              <a:ext uri="{FF2B5EF4-FFF2-40B4-BE49-F238E27FC236}">
                <a16:creationId xmlns:a16="http://schemas.microsoft.com/office/drawing/2014/main" id="{9A23C3DE-622E-4953-DBBE-2791DA8636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9"/>
          <a:stretch/>
        </p:blipFill>
        <p:spPr>
          <a:xfrm>
            <a:off x="7886555" y="3536094"/>
            <a:ext cx="3926111" cy="2859575"/>
          </a:xfrm>
          <a:prstGeom prst="rect">
            <a:avLst/>
          </a:prstGeom>
        </p:spPr>
      </p:pic>
      <p:pic>
        <p:nvPicPr>
          <p:cNvPr id="11" name="Picture 10" descr="A room with a television and a table&#10;&#10;Description automatically generated">
            <a:extLst>
              <a:ext uri="{FF2B5EF4-FFF2-40B4-BE49-F238E27FC236}">
                <a16:creationId xmlns:a16="http://schemas.microsoft.com/office/drawing/2014/main" id="{043CFA2C-870A-3976-F2F9-9E755F973F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41"/>
          <a:stretch/>
        </p:blipFill>
        <p:spPr>
          <a:xfrm>
            <a:off x="530468" y="2120257"/>
            <a:ext cx="4748226" cy="2845624"/>
          </a:xfrm>
          <a:prstGeom prst="rect">
            <a:avLst/>
          </a:prstGeom>
        </p:spPr>
      </p:pic>
      <p:pic>
        <p:nvPicPr>
          <p:cNvPr id="13" name="Picture 12" descr="A room with a bed and a table and tv on the wall&#10;&#10;Description automatically generated">
            <a:extLst>
              <a:ext uri="{FF2B5EF4-FFF2-40B4-BE49-F238E27FC236}">
                <a16:creationId xmlns:a16="http://schemas.microsoft.com/office/drawing/2014/main" id="{70459073-CD41-FC79-0555-965AB4FB16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89"/>
          <a:stretch/>
        </p:blipFill>
        <p:spPr>
          <a:xfrm>
            <a:off x="5923502" y="323831"/>
            <a:ext cx="3926111" cy="28456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83C357C-2ABC-717C-F3B9-C0F8A769895F}"/>
              </a:ext>
            </a:extLst>
          </p:cNvPr>
          <p:cNvSpPr txBox="1"/>
          <p:nvPr/>
        </p:nvSpPr>
        <p:spPr>
          <a:xfrm>
            <a:off x="1538842" y="5158441"/>
            <a:ext cx="27314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360-view of the hospital room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EB8CB8-4207-2500-854B-2866C95468EB}"/>
              </a:ext>
            </a:extLst>
          </p:cNvPr>
          <p:cNvSpPr txBox="1"/>
          <p:nvPr/>
        </p:nvSpPr>
        <p:spPr>
          <a:xfrm>
            <a:off x="9460523" y="2900472"/>
            <a:ext cx="27314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Actual hospital room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3B5513-8AC9-A90F-CDEC-D46875BA5FFE}"/>
              </a:ext>
            </a:extLst>
          </p:cNvPr>
          <p:cNvSpPr txBox="1"/>
          <p:nvPr/>
        </p:nvSpPr>
        <p:spPr>
          <a:xfrm>
            <a:off x="5762138" y="6118670"/>
            <a:ext cx="27314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Patient setup</a:t>
            </a:r>
          </a:p>
        </p:txBody>
      </p:sp>
    </p:spTree>
    <p:extLst>
      <p:ext uri="{BB962C8B-B14F-4D97-AF65-F5344CB8AC3E}">
        <p14:creationId xmlns:p14="http://schemas.microsoft.com/office/powerpoint/2010/main" val="3830522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98FA6-D35A-0326-DFF6-BFE834425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1" y="410308"/>
            <a:ext cx="9493249" cy="864577"/>
          </a:xfrm>
        </p:spPr>
        <p:txBody>
          <a:bodyPr/>
          <a:lstStyle/>
          <a:p>
            <a:r>
              <a:rPr lang="en-US"/>
              <a:t>Phase 1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D5DD19D-26A5-1035-4B36-3F9EDDFF4FF2}"/>
              </a:ext>
            </a:extLst>
          </p:cNvPr>
          <p:cNvGrpSpPr/>
          <p:nvPr/>
        </p:nvGrpSpPr>
        <p:grpSpPr>
          <a:xfrm>
            <a:off x="1219200" y="1501916"/>
            <a:ext cx="9493251" cy="4640976"/>
            <a:chOff x="1219200" y="1501916"/>
            <a:chExt cx="9493251" cy="4640976"/>
          </a:xfrm>
        </p:grpSpPr>
        <p:sp>
          <p:nvSpPr>
            <p:cNvPr id="6" name="Straight Connector 5">
              <a:extLst>
                <a:ext uri="{FF2B5EF4-FFF2-40B4-BE49-F238E27FC236}">
                  <a16:creationId xmlns:a16="http://schemas.microsoft.com/office/drawing/2014/main" id="{F36FFCDC-C7EA-75DD-7A00-D408EF277D77}"/>
                </a:ext>
              </a:extLst>
            </p:cNvPr>
            <p:cNvSpPr/>
            <p:nvPr/>
          </p:nvSpPr>
          <p:spPr>
            <a:xfrm>
              <a:off x="1219201" y="1501916"/>
              <a:ext cx="9493250" cy="0"/>
            </a:xfrm>
            <a:prstGeom prst="line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90C66DB0-0C44-7E92-0188-49B2EF9E0188}"/>
                </a:ext>
              </a:extLst>
            </p:cNvPr>
            <p:cNvSpPr/>
            <p:nvPr/>
          </p:nvSpPr>
          <p:spPr>
            <a:xfrm>
              <a:off x="1219200" y="1501916"/>
              <a:ext cx="4771292" cy="1160244"/>
            </a:xfrm>
            <a:custGeom>
              <a:avLst/>
              <a:gdLst>
                <a:gd name="connsiteX0" fmla="*/ 0 w 1898650"/>
                <a:gd name="connsiteY0" fmla="*/ 0 h 1160244"/>
                <a:gd name="connsiteX1" fmla="*/ 1898650 w 1898650"/>
                <a:gd name="connsiteY1" fmla="*/ 0 h 1160244"/>
                <a:gd name="connsiteX2" fmla="*/ 1898650 w 1898650"/>
                <a:gd name="connsiteY2" fmla="*/ 1160244 h 1160244"/>
                <a:gd name="connsiteX3" fmla="*/ 0 w 1898650"/>
                <a:gd name="connsiteY3" fmla="*/ 1160244 h 1160244"/>
                <a:gd name="connsiteX4" fmla="*/ 0 w 1898650"/>
                <a:gd name="connsiteY4" fmla="*/ 0 h 1160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8650" h="1160244">
                  <a:moveTo>
                    <a:pt x="0" y="0"/>
                  </a:moveTo>
                  <a:lnTo>
                    <a:pt x="1898650" y="0"/>
                  </a:lnTo>
                  <a:lnTo>
                    <a:pt x="1898650" y="1160244"/>
                  </a:lnTo>
                  <a:lnTo>
                    <a:pt x="0" y="116024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3820" tIns="83820" rIns="83820" bIns="83820" numCol="1" spcCol="1270" anchor="t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b="1" kern="1200" dirty="0"/>
                <a:t>CAMERA Framework Development</a:t>
              </a:r>
              <a:endParaRPr lang="en-US" sz="2200" kern="1200" dirty="0"/>
            </a:p>
          </p:txBody>
        </p:sp>
        <p:sp>
          <p:nvSpPr>
            <p:cNvPr id="8" name="Straight Connector 7">
              <a:extLst>
                <a:ext uri="{FF2B5EF4-FFF2-40B4-BE49-F238E27FC236}">
                  <a16:creationId xmlns:a16="http://schemas.microsoft.com/office/drawing/2014/main" id="{8ABC48A6-A23D-406F-EE40-0011E2C7685B}"/>
                </a:ext>
              </a:extLst>
            </p:cNvPr>
            <p:cNvSpPr/>
            <p:nvPr/>
          </p:nvSpPr>
          <p:spPr>
            <a:xfrm>
              <a:off x="1219201" y="2662160"/>
              <a:ext cx="9493250" cy="0"/>
            </a:xfrm>
            <a:prstGeom prst="line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09DACD06-FB18-65B1-6442-4D299FC06F1E}"/>
                </a:ext>
              </a:extLst>
            </p:cNvPr>
            <p:cNvSpPr/>
            <p:nvPr/>
          </p:nvSpPr>
          <p:spPr>
            <a:xfrm>
              <a:off x="1219201" y="2662160"/>
              <a:ext cx="1898650" cy="1160244"/>
            </a:xfrm>
            <a:custGeom>
              <a:avLst/>
              <a:gdLst>
                <a:gd name="connsiteX0" fmla="*/ 0 w 1898650"/>
                <a:gd name="connsiteY0" fmla="*/ 0 h 1160244"/>
                <a:gd name="connsiteX1" fmla="*/ 1898650 w 1898650"/>
                <a:gd name="connsiteY1" fmla="*/ 0 h 1160244"/>
                <a:gd name="connsiteX2" fmla="*/ 1898650 w 1898650"/>
                <a:gd name="connsiteY2" fmla="*/ 1160244 h 1160244"/>
                <a:gd name="connsiteX3" fmla="*/ 0 w 1898650"/>
                <a:gd name="connsiteY3" fmla="*/ 1160244 h 1160244"/>
                <a:gd name="connsiteX4" fmla="*/ 0 w 1898650"/>
                <a:gd name="connsiteY4" fmla="*/ 0 h 1160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8650" h="1160244">
                  <a:moveTo>
                    <a:pt x="0" y="0"/>
                  </a:moveTo>
                  <a:lnTo>
                    <a:pt x="1898650" y="0"/>
                  </a:lnTo>
                  <a:lnTo>
                    <a:pt x="1898650" y="1160244"/>
                  </a:lnTo>
                  <a:lnTo>
                    <a:pt x="0" y="116024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3820" tIns="83820" rIns="83820" bIns="83820" numCol="1" spcCol="1270" anchor="t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b="1" kern="1200" dirty="0"/>
                <a:t>Aim 1:</a:t>
              </a:r>
              <a:endParaRPr lang="en-US" sz="2200" kern="120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A56C9BD4-2D89-3D90-F928-AD00163E1F52}"/>
                </a:ext>
              </a:extLst>
            </p:cNvPr>
            <p:cNvSpPr/>
            <p:nvPr/>
          </p:nvSpPr>
          <p:spPr>
            <a:xfrm>
              <a:off x="3260249" y="2689126"/>
              <a:ext cx="7452201" cy="539332"/>
            </a:xfrm>
            <a:custGeom>
              <a:avLst/>
              <a:gdLst>
                <a:gd name="connsiteX0" fmla="*/ 0 w 7452201"/>
                <a:gd name="connsiteY0" fmla="*/ 0 h 539332"/>
                <a:gd name="connsiteX1" fmla="*/ 7452201 w 7452201"/>
                <a:gd name="connsiteY1" fmla="*/ 0 h 539332"/>
                <a:gd name="connsiteX2" fmla="*/ 7452201 w 7452201"/>
                <a:gd name="connsiteY2" fmla="*/ 539332 h 539332"/>
                <a:gd name="connsiteX3" fmla="*/ 0 w 7452201"/>
                <a:gd name="connsiteY3" fmla="*/ 539332 h 539332"/>
                <a:gd name="connsiteX4" fmla="*/ 0 w 7452201"/>
                <a:gd name="connsiteY4" fmla="*/ 0 h 53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52201" h="539332">
                  <a:moveTo>
                    <a:pt x="0" y="0"/>
                  </a:moveTo>
                  <a:lnTo>
                    <a:pt x="7452201" y="0"/>
                  </a:lnTo>
                  <a:lnTo>
                    <a:pt x="7452201" y="539332"/>
                  </a:lnTo>
                  <a:lnTo>
                    <a:pt x="0" y="53933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57150" rIns="57150" bIns="57150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Develop CAMERA hardware/software framework</a:t>
              </a:r>
            </a:p>
          </p:txBody>
        </p:sp>
        <p:sp>
          <p:nvSpPr>
            <p:cNvPr id="18" name="Straight Connector 17">
              <a:extLst>
                <a:ext uri="{FF2B5EF4-FFF2-40B4-BE49-F238E27FC236}">
                  <a16:creationId xmlns:a16="http://schemas.microsoft.com/office/drawing/2014/main" id="{F87B8A57-7F04-64DD-4299-5C1A2B86BB59}"/>
                </a:ext>
              </a:extLst>
            </p:cNvPr>
            <p:cNvSpPr/>
            <p:nvPr/>
          </p:nvSpPr>
          <p:spPr>
            <a:xfrm>
              <a:off x="3117851" y="3228458"/>
              <a:ext cx="7594600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0EA24AC-41F8-43D6-FE8D-A487FFF08F78}"/>
                </a:ext>
              </a:extLst>
            </p:cNvPr>
            <p:cNvSpPr/>
            <p:nvPr/>
          </p:nvSpPr>
          <p:spPr>
            <a:xfrm>
              <a:off x="3260249" y="3255425"/>
              <a:ext cx="7452201" cy="539332"/>
            </a:xfrm>
            <a:custGeom>
              <a:avLst/>
              <a:gdLst>
                <a:gd name="connsiteX0" fmla="*/ 0 w 7452201"/>
                <a:gd name="connsiteY0" fmla="*/ 0 h 539332"/>
                <a:gd name="connsiteX1" fmla="*/ 7452201 w 7452201"/>
                <a:gd name="connsiteY1" fmla="*/ 0 h 539332"/>
                <a:gd name="connsiteX2" fmla="*/ 7452201 w 7452201"/>
                <a:gd name="connsiteY2" fmla="*/ 539332 h 539332"/>
                <a:gd name="connsiteX3" fmla="*/ 0 w 7452201"/>
                <a:gd name="connsiteY3" fmla="*/ 539332 h 539332"/>
                <a:gd name="connsiteX4" fmla="*/ 0 w 7452201"/>
                <a:gd name="connsiteY4" fmla="*/ 0 h 53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52201" h="539332">
                  <a:moveTo>
                    <a:pt x="0" y="0"/>
                  </a:moveTo>
                  <a:lnTo>
                    <a:pt x="7452201" y="0"/>
                  </a:lnTo>
                  <a:lnTo>
                    <a:pt x="7452201" y="539332"/>
                  </a:lnTo>
                  <a:lnTo>
                    <a:pt x="0" y="53933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57150" rIns="57150" bIns="57150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dirty="0"/>
                <a:t>Include m</a:t>
              </a:r>
              <a:r>
                <a:rPr lang="en-US" sz="1500" kern="1200" dirty="0"/>
                <a:t>ethods for recording continuous neural, physiologic, audiovisual, and smartphone-usage data in the framework</a:t>
              </a:r>
            </a:p>
          </p:txBody>
        </p:sp>
        <p:sp>
          <p:nvSpPr>
            <p:cNvPr id="20" name="Straight Connector 19">
              <a:extLst>
                <a:ext uri="{FF2B5EF4-FFF2-40B4-BE49-F238E27FC236}">
                  <a16:creationId xmlns:a16="http://schemas.microsoft.com/office/drawing/2014/main" id="{3EA89412-6700-2D2F-D34C-DD859D80CC08}"/>
                </a:ext>
              </a:extLst>
            </p:cNvPr>
            <p:cNvSpPr/>
            <p:nvPr/>
          </p:nvSpPr>
          <p:spPr>
            <a:xfrm>
              <a:off x="3117851" y="3794757"/>
              <a:ext cx="7594600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Straight Connector 20">
              <a:extLst>
                <a:ext uri="{FF2B5EF4-FFF2-40B4-BE49-F238E27FC236}">
                  <a16:creationId xmlns:a16="http://schemas.microsoft.com/office/drawing/2014/main" id="{12B27C65-F84A-F06C-A63C-B3787FC1E458}"/>
                </a:ext>
              </a:extLst>
            </p:cNvPr>
            <p:cNvSpPr/>
            <p:nvPr/>
          </p:nvSpPr>
          <p:spPr>
            <a:xfrm>
              <a:off x="1219201" y="3822404"/>
              <a:ext cx="9493250" cy="0"/>
            </a:xfrm>
            <a:prstGeom prst="line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C7567CE6-2615-9A30-97A4-7E898F975BA9}"/>
                </a:ext>
              </a:extLst>
            </p:cNvPr>
            <p:cNvSpPr/>
            <p:nvPr/>
          </p:nvSpPr>
          <p:spPr>
            <a:xfrm>
              <a:off x="1219201" y="3822404"/>
              <a:ext cx="1898650" cy="1160244"/>
            </a:xfrm>
            <a:custGeom>
              <a:avLst/>
              <a:gdLst>
                <a:gd name="connsiteX0" fmla="*/ 0 w 1898650"/>
                <a:gd name="connsiteY0" fmla="*/ 0 h 1160244"/>
                <a:gd name="connsiteX1" fmla="*/ 1898650 w 1898650"/>
                <a:gd name="connsiteY1" fmla="*/ 0 h 1160244"/>
                <a:gd name="connsiteX2" fmla="*/ 1898650 w 1898650"/>
                <a:gd name="connsiteY2" fmla="*/ 1160244 h 1160244"/>
                <a:gd name="connsiteX3" fmla="*/ 0 w 1898650"/>
                <a:gd name="connsiteY3" fmla="*/ 1160244 h 1160244"/>
                <a:gd name="connsiteX4" fmla="*/ 0 w 1898650"/>
                <a:gd name="connsiteY4" fmla="*/ 0 h 1160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8650" h="1160244">
                  <a:moveTo>
                    <a:pt x="0" y="0"/>
                  </a:moveTo>
                  <a:lnTo>
                    <a:pt x="1898650" y="0"/>
                  </a:lnTo>
                  <a:lnTo>
                    <a:pt x="1898650" y="1160244"/>
                  </a:lnTo>
                  <a:lnTo>
                    <a:pt x="0" y="116024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3820" tIns="83820" rIns="83820" bIns="83820" numCol="1" spcCol="1270" anchor="t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b="1" kern="1200"/>
                <a:t>Aim 2:</a:t>
              </a:r>
              <a:endParaRPr lang="en-US" sz="2200" kern="12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8B5FEB3-2421-A14C-1815-71ACA1B354C2}"/>
                </a:ext>
              </a:extLst>
            </p:cNvPr>
            <p:cNvSpPr/>
            <p:nvPr/>
          </p:nvSpPr>
          <p:spPr>
            <a:xfrm>
              <a:off x="3260249" y="3875090"/>
              <a:ext cx="7452201" cy="1053737"/>
            </a:xfrm>
            <a:custGeom>
              <a:avLst/>
              <a:gdLst>
                <a:gd name="connsiteX0" fmla="*/ 0 w 7452201"/>
                <a:gd name="connsiteY0" fmla="*/ 0 h 1053737"/>
                <a:gd name="connsiteX1" fmla="*/ 7452201 w 7452201"/>
                <a:gd name="connsiteY1" fmla="*/ 0 h 1053737"/>
                <a:gd name="connsiteX2" fmla="*/ 7452201 w 7452201"/>
                <a:gd name="connsiteY2" fmla="*/ 1053737 h 1053737"/>
                <a:gd name="connsiteX3" fmla="*/ 0 w 7452201"/>
                <a:gd name="connsiteY3" fmla="*/ 1053737 h 1053737"/>
                <a:gd name="connsiteX4" fmla="*/ 0 w 7452201"/>
                <a:gd name="connsiteY4" fmla="*/ 0 h 105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52201" h="1053737">
                  <a:moveTo>
                    <a:pt x="0" y="0"/>
                  </a:moveTo>
                  <a:lnTo>
                    <a:pt x="7452201" y="0"/>
                  </a:lnTo>
                  <a:lnTo>
                    <a:pt x="7452201" y="1053737"/>
                  </a:lnTo>
                  <a:lnTo>
                    <a:pt x="0" y="1053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57150" rIns="57150" bIns="57150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Synchronize recorded sensor signals with intermittent Ecological Momentary Assessments (EMA)</a:t>
              </a:r>
            </a:p>
          </p:txBody>
        </p:sp>
        <p:sp>
          <p:nvSpPr>
            <p:cNvPr id="24" name="Straight Connector 23">
              <a:extLst>
                <a:ext uri="{FF2B5EF4-FFF2-40B4-BE49-F238E27FC236}">
                  <a16:creationId xmlns:a16="http://schemas.microsoft.com/office/drawing/2014/main" id="{8CDD9452-723A-BEA5-049A-02E50E03B982}"/>
                </a:ext>
              </a:extLst>
            </p:cNvPr>
            <p:cNvSpPr/>
            <p:nvPr/>
          </p:nvSpPr>
          <p:spPr>
            <a:xfrm>
              <a:off x="3117851" y="4928828"/>
              <a:ext cx="7594600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Straight Connector 24">
              <a:extLst>
                <a:ext uri="{FF2B5EF4-FFF2-40B4-BE49-F238E27FC236}">
                  <a16:creationId xmlns:a16="http://schemas.microsoft.com/office/drawing/2014/main" id="{77BED170-2DB2-5579-8809-E66257733E06}"/>
                </a:ext>
              </a:extLst>
            </p:cNvPr>
            <p:cNvSpPr/>
            <p:nvPr/>
          </p:nvSpPr>
          <p:spPr>
            <a:xfrm>
              <a:off x="1219201" y="4982648"/>
              <a:ext cx="9493250" cy="0"/>
            </a:xfrm>
            <a:prstGeom prst="line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B2A09BA-2CBA-6E86-3823-FD45282F669B}"/>
                </a:ext>
              </a:extLst>
            </p:cNvPr>
            <p:cNvSpPr/>
            <p:nvPr/>
          </p:nvSpPr>
          <p:spPr>
            <a:xfrm>
              <a:off x="1219201" y="4982648"/>
              <a:ext cx="1898650" cy="1160244"/>
            </a:xfrm>
            <a:custGeom>
              <a:avLst/>
              <a:gdLst>
                <a:gd name="connsiteX0" fmla="*/ 0 w 1898650"/>
                <a:gd name="connsiteY0" fmla="*/ 0 h 1160244"/>
                <a:gd name="connsiteX1" fmla="*/ 1898650 w 1898650"/>
                <a:gd name="connsiteY1" fmla="*/ 0 h 1160244"/>
                <a:gd name="connsiteX2" fmla="*/ 1898650 w 1898650"/>
                <a:gd name="connsiteY2" fmla="*/ 1160244 h 1160244"/>
                <a:gd name="connsiteX3" fmla="*/ 0 w 1898650"/>
                <a:gd name="connsiteY3" fmla="*/ 1160244 h 1160244"/>
                <a:gd name="connsiteX4" fmla="*/ 0 w 1898650"/>
                <a:gd name="connsiteY4" fmla="*/ 0 h 1160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8650" h="1160244">
                  <a:moveTo>
                    <a:pt x="0" y="0"/>
                  </a:moveTo>
                  <a:lnTo>
                    <a:pt x="1898650" y="0"/>
                  </a:lnTo>
                  <a:lnTo>
                    <a:pt x="1898650" y="1160244"/>
                  </a:lnTo>
                  <a:lnTo>
                    <a:pt x="0" y="116024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3820" tIns="83820" rIns="83820" bIns="83820" numCol="1" spcCol="1270" anchor="t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b="1" kern="1200"/>
                <a:t>Aim 3:</a:t>
              </a:r>
              <a:endParaRPr lang="en-US" sz="2200" kern="120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9D0F64C2-D5A9-88D4-961D-A7E669487619}"/>
                </a:ext>
              </a:extLst>
            </p:cNvPr>
            <p:cNvSpPr/>
            <p:nvPr/>
          </p:nvSpPr>
          <p:spPr>
            <a:xfrm>
              <a:off x="3260249" y="5009614"/>
              <a:ext cx="7452201" cy="539332"/>
            </a:xfrm>
            <a:custGeom>
              <a:avLst/>
              <a:gdLst>
                <a:gd name="connsiteX0" fmla="*/ 0 w 7452201"/>
                <a:gd name="connsiteY0" fmla="*/ 0 h 539332"/>
                <a:gd name="connsiteX1" fmla="*/ 7452201 w 7452201"/>
                <a:gd name="connsiteY1" fmla="*/ 0 h 539332"/>
                <a:gd name="connsiteX2" fmla="*/ 7452201 w 7452201"/>
                <a:gd name="connsiteY2" fmla="*/ 539332 h 539332"/>
                <a:gd name="connsiteX3" fmla="*/ 0 w 7452201"/>
                <a:gd name="connsiteY3" fmla="*/ 539332 h 539332"/>
                <a:gd name="connsiteX4" fmla="*/ 0 w 7452201"/>
                <a:gd name="connsiteY4" fmla="*/ 0 h 53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52201" h="539332">
                  <a:moveTo>
                    <a:pt x="0" y="0"/>
                  </a:moveTo>
                  <a:lnTo>
                    <a:pt x="7452201" y="0"/>
                  </a:lnTo>
                  <a:lnTo>
                    <a:pt x="7452201" y="539332"/>
                  </a:lnTo>
                  <a:lnTo>
                    <a:pt x="0" y="53933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57150" rIns="57150" bIns="57150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/>
                <a:t>Demonstrate CAMERA's ability to combine multimodal features</a:t>
              </a:r>
            </a:p>
          </p:txBody>
        </p:sp>
        <p:sp>
          <p:nvSpPr>
            <p:cNvPr id="28" name="Straight Connector 27">
              <a:extLst>
                <a:ext uri="{FF2B5EF4-FFF2-40B4-BE49-F238E27FC236}">
                  <a16:creationId xmlns:a16="http://schemas.microsoft.com/office/drawing/2014/main" id="{5394B1E2-4388-F858-6345-7A43EEDE3C29}"/>
                </a:ext>
              </a:extLst>
            </p:cNvPr>
            <p:cNvSpPr/>
            <p:nvPr/>
          </p:nvSpPr>
          <p:spPr>
            <a:xfrm>
              <a:off x="3117851" y="5548946"/>
              <a:ext cx="7594600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8500D1EA-31A2-003F-C490-3158E30A9BBC}"/>
                </a:ext>
              </a:extLst>
            </p:cNvPr>
            <p:cNvSpPr/>
            <p:nvPr/>
          </p:nvSpPr>
          <p:spPr>
            <a:xfrm>
              <a:off x="3260249" y="5575913"/>
              <a:ext cx="7452201" cy="539332"/>
            </a:xfrm>
            <a:custGeom>
              <a:avLst/>
              <a:gdLst>
                <a:gd name="connsiteX0" fmla="*/ 0 w 7452201"/>
                <a:gd name="connsiteY0" fmla="*/ 0 h 539332"/>
                <a:gd name="connsiteX1" fmla="*/ 7452201 w 7452201"/>
                <a:gd name="connsiteY1" fmla="*/ 0 h 539332"/>
                <a:gd name="connsiteX2" fmla="*/ 7452201 w 7452201"/>
                <a:gd name="connsiteY2" fmla="*/ 539332 h 539332"/>
                <a:gd name="connsiteX3" fmla="*/ 0 w 7452201"/>
                <a:gd name="connsiteY3" fmla="*/ 539332 h 539332"/>
                <a:gd name="connsiteX4" fmla="*/ 0 w 7452201"/>
                <a:gd name="connsiteY4" fmla="*/ 0 h 53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52201" h="539332">
                  <a:moveTo>
                    <a:pt x="0" y="0"/>
                  </a:moveTo>
                  <a:lnTo>
                    <a:pt x="7452201" y="0"/>
                  </a:lnTo>
                  <a:lnTo>
                    <a:pt x="7452201" y="539332"/>
                  </a:lnTo>
                  <a:lnTo>
                    <a:pt x="0" y="53933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57150" rIns="57150" bIns="57150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Predict subject's anxiety state and memory efficiency using CAMERA</a:t>
              </a:r>
            </a:p>
          </p:txBody>
        </p:sp>
        <p:sp>
          <p:nvSpPr>
            <p:cNvPr id="30" name="Straight Connector 29">
              <a:extLst>
                <a:ext uri="{FF2B5EF4-FFF2-40B4-BE49-F238E27FC236}">
                  <a16:creationId xmlns:a16="http://schemas.microsoft.com/office/drawing/2014/main" id="{67941814-40A2-E3C5-AA88-8C614BC2B2D5}"/>
                </a:ext>
              </a:extLst>
            </p:cNvPr>
            <p:cNvSpPr/>
            <p:nvPr/>
          </p:nvSpPr>
          <p:spPr>
            <a:xfrm>
              <a:off x="3117851" y="6115245"/>
              <a:ext cx="7594600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57624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77949D-1C21-1D2B-A44A-4A8DAB042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322" y="862719"/>
            <a:ext cx="9493250" cy="3854167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88422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1F538-0839-832B-2CCB-93B7C2132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647" y="419392"/>
            <a:ext cx="9493249" cy="782515"/>
          </a:xfrm>
        </p:spPr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7ADFA-9018-2ADF-0F43-FE1BD1C68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4186" y="1589112"/>
            <a:ext cx="8717814" cy="48213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Expanded Data Sources:</a:t>
            </a:r>
          </a:p>
          <a:p>
            <a:r>
              <a:rPr lang="en-US" sz="1800" dirty="0"/>
              <a:t>Camera and infrared imagery</a:t>
            </a:r>
          </a:p>
          <a:p>
            <a:r>
              <a:rPr lang="en-US" sz="1800" dirty="0"/>
              <a:t>Ecological momentary assessments</a:t>
            </a:r>
          </a:p>
          <a:p>
            <a:r>
              <a:rPr lang="en-US" sz="1800" dirty="0"/>
              <a:t>Direct brain probe data</a:t>
            </a:r>
          </a:p>
          <a:p>
            <a:r>
              <a:rPr lang="en-US" sz="1800" dirty="0"/>
              <a:t>Ambient noise</a:t>
            </a:r>
          </a:p>
          <a:p>
            <a:pPr marL="0" indent="0">
              <a:spcBef>
                <a:spcPts val="0"/>
              </a:spcBef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sz="2000" b="1" dirty="0"/>
              <a:t>Integration Goal: </a:t>
            </a:r>
            <a:r>
              <a:rPr lang="en-US" sz="1800" dirty="0"/>
              <a:t>Combine diverse data into a learning model</a:t>
            </a:r>
          </a:p>
          <a:p>
            <a:pPr marL="0" indent="0">
              <a:spcBef>
                <a:spcPts val="0"/>
              </a:spcBef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sz="2000" b="1" dirty="0"/>
              <a:t>Outcome:</a:t>
            </a:r>
          </a:p>
          <a:p>
            <a:r>
              <a:rPr lang="en-US" sz="1800" dirty="0"/>
              <a:t>Inference of behavioral biomarkers of anxiety</a:t>
            </a:r>
          </a:p>
          <a:p>
            <a:r>
              <a:rPr lang="en-US" sz="1800" dirty="0"/>
              <a:t>Advancing mental health diagnostics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6CD2EC3-7593-3E96-978F-E26C109DEB66}"/>
              </a:ext>
            </a:extLst>
          </p:cNvPr>
          <p:cNvGrpSpPr/>
          <p:nvPr/>
        </p:nvGrpSpPr>
        <p:grpSpPr>
          <a:xfrm>
            <a:off x="545647" y="2039263"/>
            <a:ext cx="2478907" cy="3921019"/>
            <a:chOff x="8433284" y="611572"/>
            <a:chExt cx="3451963" cy="5800952"/>
          </a:xfrm>
        </p:grpSpPr>
        <p:pic>
          <p:nvPicPr>
            <p:cNvPr id="5" name="Graphic 4" descr="Camera with solid fill">
              <a:extLst>
                <a:ext uri="{FF2B5EF4-FFF2-40B4-BE49-F238E27FC236}">
                  <a16:creationId xmlns:a16="http://schemas.microsoft.com/office/drawing/2014/main" id="{7E1707A4-6AE7-BD1D-32CF-734D6A66FF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658016" y="3277121"/>
              <a:ext cx="1611401" cy="1611401"/>
            </a:xfrm>
            <a:prstGeom prst="rect">
              <a:avLst/>
            </a:prstGeom>
          </p:spPr>
        </p:pic>
        <p:pic>
          <p:nvPicPr>
            <p:cNvPr id="3074" name="Picture 2" descr="535 Infrared Camera Icons - Free in SVG, PNG, ICO - IconScout">
              <a:extLst>
                <a:ext uri="{FF2B5EF4-FFF2-40B4-BE49-F238E27FC236}">
                  <a16:creationId xmlns:a16="http://schemas.microsoft.com/office/drawing/2014/main" id="{CBC0885B-36BF-B1D2-79D4-F0C956CB44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0355" y="1753120"/>
              <a:ext cx="1824892" cy="1824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Neuro, brain interface, mind probe, medical, memory, science, test icon -  Download on Iconfinder">
              <a:extLst>
                <a:ext uri="{FF2B5EF4-FFF2-40B4-BE49-F238E27FC236}">
                  <a16:creationId xmlns:a16="http://schemas.microsoft.com/office/drawing/2014/main" id="{A4B1912E-CABC-1D6F-3F32-A45CA4F2BA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53134" y="4587632"/>
              <a:ext cx="1824892" cy="18248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White Noise Icons - Free SVG &amp; PNG White Noise Images - Noun Project">
              <a:extLst>
                <a:ext uri="{FF2B5EF4-FFF2-40B4-BE49-F238E27FC236}">
                  <a16:creationId xmlns:a16="http://schemas.microsoft.com/office/drawing/2014/main" id="{D67A122D-2DE1-1C25-727E-BC1059C8A0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33284" y="611572"/>
              <a:ext cx="1519850" cy="1519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43909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19E0D-A12C-118E-B4D7-D46BF9805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0954" y="241751"/>
            <a:ext cx="2850092" cy="859367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  <p:pic>
        <p:nvPicPr>
          <p:cNvPr id="5" name="Picture 4" descr="A person wearing glasses smiling&#10;&#10;Description automatically generated">
            <a:extLst>
              <a:ext uri="{FF2B5EF4-FFF2-40B4-BE49-F238E27FC236}">
                <a16:creationId xmlns:a16="http://schemas.microsoft.com/office/drawing/2014/main" id="{2DC54F2C-F3AC-1137-DD70-954FD572D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178" y="1579690"/>
            <a:ext cx="1695776" cy="2543664"/>
          </a:xfrm>
          <a:prstGeom prst="rect">
            <a:avLst/>
          </a:prstGeom>
        </p:spPr>
      </p:pic>
      <p:pic>
        <p:nvPicPr>
          <p:cNvPr id="7" name="Picture 6" descr="A person with glasses and spiky hair&#10;&#10;Description automatically generated">
            <a:extLst>
              <a:ext uri="{FF2B5EF4-FFF2-40B4-BE49-F238E27FC236}">
                <a16:creationId xmlns:a16="http://schemas.microsoft.com/office/drawing/2014/main" id="{908CF9CC-C148-FC52-8EEF-66B10BFF5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046" y="1579690"/>
            <a:ext cx="1833529" cy="2543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5211D9-98C8-57DF-20C2-9340A8E44667}"/>
              </a:ext>
            </a:extLst>
          </p:cNvPr>
          <p:cNvSpPr txBox="1"/>
          <p:nvPr/>
        </p:nvSpPr>
        <p:spPr>
          <a:xfrm>
            <a:off x="2279628" y="4154443"/>
            <a:ext cx="3086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Taqiya Ehsan</a:t>
            </a:r>
          </a:p>
          <a:p>
            <a:pPr algn="ctr"/>
            <a:r>
              <a:rPr lang="en-US" dirty="0">
                <a:hlinkClick r:id="rId4"/>
              </a:rPr>
              <a:t>te137@rutgers.edu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AD1089-5D16-A55C-95DC-E1FE772A1A55}"/>
              </a:ext>
            </a:extLst>
          </p:cNvPr>
          <p:cNvSpPr txBox="1"/>
          <p:nvPr/>
        </p:nvSpPr>
        <p:spPr>
          <a:xfrm>
            <a:off x="6894372" y="4135127"/>
            <a:ext cx="3086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Shuren</a:t>
            </a:r>
            <a:r>
              <a:rPr lang="en-US" dirty="0"/>
              <a:t> Xia</a:t>
            </a:r>
          </a:p>
          <a:p>
            <a:pPr algn="ctr"/>
            <a:r>
              <a:rPr lang="en-US" dirty="0">
                <a:hlinkClick r:id="rId5"/>
              </a:rPr>
              <a:t>sx67@rutgers.edu</a:t>
            </a:r>
            <a:endParaRPr lang="en-US" dirty="0"/>
          </a:p>
        </p:txBody>
      </p:sp>
      <p:pic>
        <p:nvPicPr>
          <p:cNvPr id="13" name="Picture 12" descr="A qr code with a few black squares&#10;&#10;Description automatically generated">
            <a:extLst>
              <a:ext uri="{FF2B5EF4-FFF2-40B4-BE49-F238E27FC236}">
                <a16:creationId xmlns:a16="http://schemas.microsoft.com/office/drawing/2014/main" id="{51F34DAF-FBED-0D37-89F4-725EFCC177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7965" y="4898551"/>
            <a:ext cx="1579688" cy="1579688"/>
          </a:xfrm>
          <a:prstGeom prst="rect">
            <a:avLst/>
          </a:prstGeom>
        </p:spPr>
      </p:pic>
      <p:pic>
        <p:nvPicPr>
          <p:cNvPr id="15" name="Picture 14" descr="A qr code with black squares&#10;&#10;Description automatically generated">
            <a:extLst>
              <a:ext uri="{FF2B5EF4-FFF2-40B4-BE49-F238E27FC236}">
                <a16:creationId xmlns:a16="http://schemas.microsoft.com/office/drawing/2014/main" id="{1269B7A3-7DD5-91F4-FB72-499C852767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91266" y="4898551"/>
            <a:ext cx="1579688" cy="157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550734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AnalogousFromLightSeedRightStep">
      <a:dk1>
        <a:srgbClr val="000000"/>
      </a:dk1>
      <a:lt1>
        <a:srgbClr val="FFFFFF"/>
      </a:lt1>
      <a:dk2>
        <a:srgbClr val="412E24"/>
      </a:dk2>
      <a:lt2>
        <a:srgbClr val="E2E6E8"/>
      </a:lt2>
      <a:accent1>
        <a:srgbClr val="BE9A86"/>
      </a:accent1>
      <a:accent2>
        <a:srgbClr val="ADA176"/>
      </a:accent2>
      <a:accent3>
        <a:srgbClr val="A0A77F"/>
      </a:accent3>
      <a:accent4>
        <a:srgbClr val="8AAB75"/>
      </a:accent4>
      <a:accent5>
        <a:srgbClr val="81AD82"/>
      </a:accent5>
      <a:accent6>
        <a:srgbClr val="77AE8F"/>
      </a:accent6>
      <a:hlink>
        <a:srgbClr val="5B879F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1931</TotalTime>
  <Words>187</Words>
  <Application>Microsoft Macintosh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Consolas</vt:lpstr>
      <vt:lpstr>Franklin Gothic Heavy</vt:lpstr>
      <vt:lpstr>StreetscapeVTI</vt:lpstr>
      <vt:lpstr>BBQS-CAMERA</vt:lpstr>
      <vt:lpstr>Project Overview</vt:lpstr>
      <vt:lpstr>Study Setup</vt:lpstr>
      <vt:lpstr>Phase 1</vt:lpstr>
      <vt:lpstr>PowerPoint Presentation</vt:lpstr>
      <vt:lpstr>Future Directions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BBQS-CAMERA</dc:title>
  <dc:creator>Taqiya Ehsan</dc:creator>
  <cp:lastModifiedBy>Taqiya Ehsan</cp:lastModifiedBy>
  <cp:revision>21</cp:revision>
  <dcterms:created xsi:type="dcterms:W3CDTF">2024-02-25T17:26:31Z</dcterms:created>
  <dcterms:modified xsi:type="dcterms:W3CDTF">2024-03-22T17:34:27Z</dcterms:modified>
</cp:coreProperties>
</file>

<file path=docProps/thumbnail.jpeg>
</file>